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70" r:id="rId5"/>
    <p:sldId id="263" r:id="rId6"/>
    <p:sldId id="259" r:id="rId7"/>
    <p:sldId id="260" r:id="rId8"/>
    <p:sldId id="261" r:id="rId9"/>
    <p:sldId id="262" r:id="rId10"/>
    <p:sldId id="264" r:id="rId11"/>
    <p:sldId id="271" r:id="rId12"/>
    <p:sldId id="272" r:id="rId13"/>
    <p:sldId id="273" r:id="rId14"/>
    <p:sldId id="274" r:id="rId15"/>
    <p:sldId id="275" r:id="rId16"/>
    <p:sldId id="276" r:id="rId17"/>
    <p:sldId id="278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2C329D-F574-4897-BF11-C5C472709E72}" type="doc">
      <dgm:prSet loTypeId="urn:microsoft.com/office/officeart/2005/8/layout/arrow4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C910EB3-8F30-470E-B5DA-1C88AD07CD42}">
      <dgm:prSet phldrT="[Text]" custT="1"/>
      <dgm:spPr/>
      <dgm:t>
        <a:bodyPr/>
        <a:lstStyle/>
        <a:p>
          <a:r>
            <a:rPr lang="en-US" sz="2400" dirty="0" smtClean="0"/>
            <a:t>INPUT: Keyword/Hashtag to be found.</a:t>
          </a:r>
          <a:endParaRPr lang="en-US" sz="2400" dirty="0"/>
        </a:p>
      </dgm:t>
    </dgm:pt>
    <dgm:pt modelId="{B4BC6B7C-D8BA-4A81-9446-C446900BAA1E}" type="parTrans" cxnId="{410016C4-736E-43F0-B6A1-DBD37E5BE828}">
      <dgm:prSet/>
      <dgm:spPr/>
      <dgm:t>
        <a:bodyPr/>
        <a:lstStyle/>
        <a:p>
          <a:endParaRPr lang="en-US"/>
        </a:p>
      </dgm:t>
    </dgm:pt>
    <dgm:pt modelId="{17D23060-E3C5-456B-BD25-AB47F146313C}" type="sibTrans" cxnId="{410016C4-736E-43F0-B6A1-DBD37E5BE828}">
      <dgm:prSet/>
      <dgm:spPr/>
      <dgm:t>
        <a:bodyPr/>
        <a:lstStyle/>
        <a:p>
          <a:endParaRPr lang="en-US"/>
        </a:p>
      </dgm:t>
    </dgm:pt>
    <dgm:pt modelId="{5BB98B84-89A6-4905-958E-4B86AA1C0F9A}">
      <dgm:prSet phldrT="[Text]" custT="1"/>
      <dgm:spPr/>
      <dgm:t>
        <a:bodyPr/>
        <a:lstStyle/>
        <a:p>
          <a:r>
            <a:rPr lang="en-US" sz="2400" dirty="0" smtClean="0"/>
            <a:t>OUTPUT: The live tweets(200 tweets) and the Sentiment score</a:t>
          </a:r>
          <a:r>
            <a:rPr lang="en-US" sz="2400" dirty="0" smtClean="0">
              <a:solidFill>
                <a:srgbClr val="FF0000"/>
              </a:solidFill>
            </a:rPr>
            <a:t>*</a:t>
          </a:r>
          <a:r>
            <a:rPr lang="en-US" sz="2400" dirty="0" smtClean="0"/>
            <a:t> for each tweet is specified along with an interactive plot.</a:t>
          </a:r>
          <a:endParaRPr lang="en-US" sz="2400" dirty="0"/>
        </a:p>
      </dgm:t>
    </dgm:pt>
    <dgm:pt modelId="{A8FE7C63-BDCB-4B58-90D9-5C0ED44BE063}" type="parTrans" cxnId="{C066C7E7-E406-44EE-A024-9FFE5EC9BB96}">
      <dgm:prSet/>
      <dgm:spPr/>
      <dgm:t>
        <a:bodyPr/>
        <a:lstStyle/>
        <a:p>
          <a:endParaRPr lang="en-US"/>
        </a:p>
      </dgm:t>
    </dgm:pt>
    <dgm:pt modelId="{CC338FD6-87E8-4E62-B681-8E869AAE44F2}" type="sibTrans" cxnId="{C066C7E7-E406-44EE-A024-9FFE5EC9BB96}">
      <dgm:prSet/>
      <dgm:spPr/>
      <dgm:t>
        <a:bodyPr/>
        <a:lstStyle/>
        <a:p>
          <a:endParaRPr lang="en-US"/>
        </a:p>
      </dgm:t>
    </dgm:pt>
    <dgm:pt modelId="{39695AA9-EB34-4D9A-8446-7BE859BF0B77}" type="pres">
      <dgm:prSet presAssocID="{192C329D-F574-4897-BF11-C5C472709E72}" presName="compositeShape" presStyleCnt="0">
        <dgm:presLayoutVars>
          <dgm:chMax val="2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269B100-31F2-4280-81ED-92D1644BBEBD}" type="pres">
      <dgm:prSet presAssocID="{8C910EB3-8F30-470E-B5DA-1C88AD07CD42}" presName="upArrow" presStyleLbl="node1" presStyleIdx="0" presStyleCnt="2" custLinFactNeighborX="503" custLinFactNeighborY="-2013"/>
      <dgm:spPr>
        <a:solidFill>
          <a:srgbClr val="00B050"/>
        </a:solidFill>
      </dgm:spPr>
    </dgm:pt>
    <dgm:pt modelId="{B5B4E56F-2794-444C-9F23-59EAC73A53FD}" type="pres">
      <dgm:prSet presAssocID="{8C910EB3-8F30-470E-B5DA-1C88AD07CD42}" presName="upArrowText" presStyleLbl="revTx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31AB0B-B9DB-47D4-A09D-26E62C2A8B8E}" type="pres">
      <dgm:prSet presAssocID="{5BB98B84-89A6-4905-958E-4B86AA1C0F9A}" presName="downArrow" presStyleLbl="node1" presStyleIdx="1" presStyleCnt="2"/>
      <dgm:spPr>
        <a:solidFill>
          <a:srgbClr val="FF0000"/>
        </a:solidFill>
      </dgm:spPr>
    </dgm:pt>
    <dgm:pt modelId="{1DC6AD24-8842-456C-923F-DC90ADE0E1B3}" type="pres">
      <dgm:prSet presAssocID="{5BB98B84-89A6-4905-958E-4B86AA1C0F9A}" presName="downArrowText" presStyleLbl="revTx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B77EFC2-5188-4674-8392-5BF2BF3C1F76}" type="presOf" srcId="{5BB98B84-89A6-4905-958E-4B86AA1C0F9A}" destId="{1DC6AD24-8842-456C-923F-DC90ADE0E1B3}" srcOrd="0" destOrd="0" presId="urn:microsoft.com/office/officeart/2005/8/layout/arrow4"/>
    <dgm:cxn modelId="{9CDDFF46-FF04-445F-8CF7-99635CCDBB7A}" type="presOf" srcId="{192C329D-F574-4897-BF11-C5C472709E72}" destId="{39695AA9-EB34-4D9A-8446-7BE859BF0B77}" srcOrd="0" destOrd="0" presId="urn:microsoft.com/office/officeart/2005/8/layout/arrow4"/>
    <dgm:cxn modelId="{C066C7E7-E406-44EE-A024-9FFE5EC9BB96}" srcId="{192C329D-F574-4897-BF11-C5C472709E72}" destId="{5BB98B84-89A6-4905-958E-4B86AA1C0F9A}" srcOrd="1" destOrd="0" parTransId="{A8FE7C63-BDCB-4B58-90D9-5C0ED44BE063}" sibTransId="{CC338FD6-87E8-4E62-B681-8E869AAE44F2}"/>
    <dgm:cxn modelId="{E471E5D7-BABE-4FC7-AA3D-7C591BA317E6}" type="presOf" srcId="{8C910EB3-8F30-470E-B5DA-1C88AD07CD42}" destId="{B5B4E56F-2794-444C-9F23-59EAC73A53FD}" srcOrd="0" destOrd="0" presId="urn:microsoft.com/office/officeart/2005/8/layout/arrow4"/>
    <dgm:cxn modelId="{410016C4-736E-43F0-B6A1-DBD37E5BE828}" srcId="{192C329D-F574-4897-BF11-C5C472709E72}" destId="{8C910EB3-8F30-470E-B5DA-1C88AD07CD42}" srcOrd="0" destOrd="0" parTransId="{B4BC6B7C-D8BA-4A81-9446-C446900BAA1E}" sibTransId="{17D23060-E3C5-456B-BD25-AB47F146313C}"/>
    <dgm:cxn modelId="{FF27D8F5-2BCF-4979-838E-5652B7A35AD7}" type="presParOf" srcId="{39695AA9-EB34-4D9A-8446-7BE859BF0B77}" destId="{6269B100-31F2-4280-81ED-92D1644BBEBD}" srcOrd="0" destOrd="0" presId="urn:microsoft.com/office/officeart/2005/8/layout/arrow4"/>
    <dgm:cxn modelId="{E6562713-817B-4716-8A93-4B766BAA7E2F}" type="presParOf" srcId="{39695AA9-EB34-4D9A-8446-7BE859BF0B77}" destId="{B5B4E56F-2794-444C-9F23-59EAC73A53FD}" srcOrd="1" destOrd="0" presId="urn:microsoft.com/office/officeart/2005/8/layout/arrow4"/>
    <dgm:cxn modelId="{CFBFE1AC-8324-4BB5-9EE6-C920B51E6D75}" type="presParOf" srcId="{39695AA9-EB34-4D9A-8446-7BE859BF0B77}" destId="{D431AB0B-B9DB-47D4-A09D-26E62C2A8B8E}" srcOrd="2" destOrd="0" presId="urn:microsoft.com/office/officeart/2005/8/layout/arrow4"/>
    <dgm:cxn modelId="{A1AA425D-4381-4B6B-8615-9B19DCFCE4DD}" type="presParOf" srcId="{39695AA9-EB34-4D9A-8446-7BE859BF0B77}" destId="{1DC6AD24-8842-456C-923F-DC90ADE0E1B3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69B100-31F2-4280-81ED-92D1644BBEBD}">
      <dsp:nvSpPr>
        <dsp:cNvPr id="0" name=""/>
        <dsp:cNvSpPr/>
      </dsp:nvSpPr>
      <dsp:spPr>
        <a:xfrm>
          <a:off x="458553" y="0"/>
          <a:ext cx="2883503" cy="2162628"/>
        </a:xfrm>
        <a:prstGeom prst="upArrow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B4E56F-2794-444C-9F23-59EAC73A53FD}">
      <dsp:nvSpPr>
        <dsp:cNvPr id="0" name=""/>
        <dsp:cNvSpPr/>
      </dsp:nvSpPr>
      <dsp:spPr>
        <a:xfrm>
          <a:off x="3414058" y="0"/>
          <a:ext cx="6011292" cy="21626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0" rIns="170688" bIns="170688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INPUT: Keyword/Hashtag to be found.</a:t>
          </a:r>
          <a:endParaRPr lang="en-US" sz="2400" kern="1200" dirty="0"/>
        </a:p>
      </dsp:txBody>
      <dsp:txXfrm>
        <a:off x="3414058" y="0"/>
        <a:ext cx="6011292" cy="2162628"/>
      </dsp:txXfrm>
    </dsp:sp>
    <dsp:sp modelId="{D431AB0B-B9DB-47D4-A09D-26E62C2A8B8E}">
      <dsp:nvSpPr>
        <dsp:cNvPr id="0" name=""/>
        <dsp:cNvSpPr/>
      </dsp:nvSpPr>
      <dsp:spPr>
        <a:xfrm>
          <a:off x="1309100" y="2342847"/>
          <a:ext cx="2883503" cy="2162628"/>
        </a:xfrm>
        <a:prstGeom prst="downArrow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C6AD24-8842-456C-923F-DC90ADE0E1B3}">
      <dsp:nvSpPr>
        <dsp:cNvPr id="0" name=""/>
        <dsp:cNvSpPr/>
      </dsp:nvSpPr>
      <dsp:spPr>
        <a:xfrm>
          <a:off x="4279109" y="2342847"/>
          <a:ext cx="6011292" cy="21626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0" rIns="170688" bIns="170688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OUTPUT: The live tweets(200 tweets) and the Sentiment score</a:t>
          </a:r>
          <a:r>
            <a:rPr lang="en-US" sz="2400" kern="1200" dirty="0" smtClean="0">
              <a:solidFill>
                <a:srgbClr val="FF0000"/>
              </a:solidFill>
            </a:rPr>
            <a:t>*</a:t>
          </a:r>
          <a:r>
            <a:rPr lang="en-US" sz="2400" kern="1200" dirty="0" smtClean="0"/>
            <a:t> for each tweet is specified along with an interactive plot.</a:t>
          </a:r>
          <a:endParaRPr lang="en-US" sz="2400" kern="1200" dirty="0"/>
        </a:p>
      </dsp:txBody>
      <dsp:txXfrm>
        <a:off x="4279109" y="2342847"/>
        <a:ext cx="6011292" cy="21626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2248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674886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69301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30357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69238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33277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65935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03960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91049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3106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273470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F9C3C-34CD-4F57-AA92-374584B9A80E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2716B-7FB6-4ADB-92C3-6ABB4BC60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350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atplotlib.org/tutorials/introductory/pyplot.html" TargetMode="External"/><Relationship Id="rId7" Type="http://schemas.openxmlformats.org/officeDocument/2006/relationships/hyperlink" Target="https://www.analyticsvidhya.com/blog/2018/02/natural-language-processing-for-beginners-using-textblob/" TargetMode="External"/><Relationship Id="rId2" Type="http://schemas.openxmlformats.org/officeDocument/2006/relationships/hyperlink" Target="https://textblob.readthedocs.io/en/dev/quickstart.html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ocs.python.org/3/library/re.html" TargetMode="External"/><Relationship Id="rId5" Type="http://schemas.openxmlformats.org/officeDocument/2006/relationships/hyperlink" Target="http://docs.tweepy.org/en/latest/streaming_how_to.html#step-1-creating-a-streamlistener" TargetMode="External"/><Relationship Id="rId4" Type="http://schemas.openxmlformats.org/officeDocument/2006/relationships/hyperlink" Target="http://docs.tweepy.org/en/latest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lyticsvidhya.com/blog/2018/02/natural-language-processing-for-beginners-using-textblob/" TargetMode="External"/><Relationship Id="rId2" Type="http://schemas.openxmlformats.org/officeDocument/2006/relationships/hyperlink" Target="https://textblob.readthedocs.io/en/dev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matplotlib.org/users/pyplot_tutorial.html" TargetMode="External"/><Relationship Id="rId5" Type="http://schemas.openxmlformats.org/officeDocument/2006/relationships/hyperlink" Target="https://matplotlib.org/" TargetMode="External"/><Relationship Id="rId4" Type="http://schemas.openxmlformats.org/officeDocument/2006/relationships/hyperlink" Target="https://www.digitalocean.com/community/tutorials/how-to-perform-sentiment-analysis-in-python-3-using-the-natural-language-toolkit-nltk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33000" b="-3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53453" y="1113118"/>
            <a:ext cx="800740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/>
              <a:t>SENTIMENT ANALYSIS</a:t>
            </a:r>
            <a:endParaRPr lang="en-US" sz="66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1750255" y="2931886"/>
            <a:ext cx="74082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TEAM-ARES</a:t>
            </a:r>
          </a:p>
          <a:p>
            <a:pPr algn="ctr"/>
            <a:endParaRPr lang="en-US" sz="2800" b="1" dirty="0" smtClean="0"/>
          </a:p>
          <a:p>
            <a:pPr algn="ctr"/>
            <a:r>
              <a:rPr lang="en-US" sz="2800" b="1" dirty="0" smtClean="0"/>
              <a:t>BHAVADHARINIE S – 18Z213</a:t>
            </a:r>
          </a:p>
          <a:p>
            <a:pPr algn="ctr"/>
            <a:r>
              <a:rPr lang="en-US" sz="2800" b="1" dirty="0" smtClean="0"/>
              <a:t>GAYATHRI B – 18Z18</a:t>
            </a:r>
          </a:p>
          <a:p>
            <a:pPr algn="ctr"/>
            <a:r>
              <a:rPr lang="en-US" sz="2800" b="1" dirty="0" smtClean="0"/>
              <a:t>KRIPAA HARIKUMAR – 18Z227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5638330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494" y="36512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REFERENCES</a:t>
            </a:r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990165" y="1690688"/>
            <a:ext cx="7808258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000" dirty="0">
                <a:hlinkClick r:id="rId2"/>
              </a:rPr>
              <a:t>https://</a:t>
            </a:r>
            <a:r>
              <a:rPr lang="en-US" sz="2000" dirty="0" smtClean="0">
                <a:hlinkClick r:id="rId2"/>
              </a:rPr>
              <a:t>textblob.readthedocs.io/en/dev/quickstart.html</a:t>
            </a:r>
            <a:endParaRPr lang="en-US" sz="2000" dirty="0" smtClean="0"/>
          </a:p>
          <a:p>
            <a:endParaRPr lang="en-US" sz="20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000" dirty="0">
                <a:hlinkClick r:id="rId3"/>
              </a:rPr>
              <a:t>https://</a:t>
            </a:r>
            <a:r>
              <a:rPr lang="en-US" sz="2000" dirty="0" smtClean="0">
                <a:hlinkClick r:id="rId3"/>
              </a:rPr>
              <a:t>matplotlib.org/tutorials/introductory/pyplot.html</a:t>
            </a:r>
            <a:endParaRPr lang="en-US" sz="2000" dirty="0" smtClean="0"/>
          </a:p>
          <a:p>
            <a:endParaRPr lang="en-US" sz="20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000" dirty="0">
                <a:hlinkClick r:id="rId4"/>
              </a:rPr>
              <a:t>http://docs.tweepy.org/en/latest</a:t>
            </a:r>
            <a:r>
              <a:rPr lang="en-US" sz="2000" dirty="0" smtClean="0">
                <a:hlinkClick r:id="rId4"/>
              </a:rPr>
              <a:t>/</a:t>
            </a:r>
            <a:endParaRPr lang="en-US" sz="2000" dirty="0" smtClean="0"/>
          </a:p>
          <a:p>
            <a:endParaRPr lang="en-US" sz="20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000" dirty="0">
                <a:hlinkClick r:id="rId5"/>
              </a:rPr>
              <a:t>http://</a:t>
            </a:r>
            <a:r>
              <a:rPr lang="en-US" sz="2000" dirty="0" smtClean="0">
                <a:hlinkClick r:id="rId5"/>
              </a:rPr>
              <a:t>docs.tweepy.org/en/latest/streaming_how_to.html#step-1-creating-a-streamlistener</a:t>
            </a:r>
            <a:endParaRPr lang="en-US" sz="2000" dirty="0" smtClean="0"/>
          </a:p>
          <a:p>
            <a:endParaRPr lang="en-US" sz="2000" dirty="0" smtClean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000" dirty="0">
                <a:hlinkClick r:id="rId6"/>
              </a:rPr>
              <a:t>https://</a:t>
            </a:r>
            <a:r>
              <a:rPr lang="en-US" sz="2000" dirty="0" smtClean="0">
                <a:hlinkClick r:id="rId6"/>
              </a:rPr>
              <a:t>docs.python.org/3/library/re.html</a:t>
            </a:r>
            <a:endParaRPr lang="en-US" sz="2000" dirty="0" smtClean="0"/>
          </a:p>
          <a:p>
            <a:endParaRPr lang="en-US" sz="2000" dirty="0" smtClean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IN" sz="2000" dirty="0">
                <a:hlinkClick r:id="rId7"/>
              </a:rPr>
              <a:t>https://www.analyticsvidhya.com/blog/2018/02/natural-language-processing-for-beginners-using-textblob</a:t>
            </a:r>
            <a:r>
              <a:rPr lang="en-IN" sz="2000" dirty="0" smtClean="0">
                <a:hlinkClick r:id="rId7"/>
              </a:rPr>
              <a:t>/</a:t>
            </a:r>
            <a:endParaRPr lang="en-IN" sz="2000" dirty="0" smtClean="0"/>
          </a:p>
          <a:p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13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09030" y="113339"/>
            <a:ext cx="1538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DEMO</a:t>
            </a:r>
            <a:endParaRPr lang="en-US" sz="3600" b="1" dirty="0"/>
          </a:p>
        </p:txBody>
      </p:sp>
      <p:pic>
        <p:nvPicPr>
          <p:cNvPr id="3" name="7F86D7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940" y="907588"/>
            <a:ext cx="11658601" cy="575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824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12CF7B3C-A388-48EF-9FC3-7F4B6B683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3150"/>
          </a:xfrm>
        </p:spPr>
        <p:txBody>
          <a:bodyPr/>
          <a:lstStyle/>
          <a:p>
            <a:pPr algn="ctr"/>
            <a:r>
              <a:rPr lang="en-IN" b="1" dirty="0"/>
              <a:t>MOVIE REVIEW ANALYSIS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C54A3C50-624A-4D8F-BD97-B70E2994F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8775"/>
            <a:ext cx="7710714" cy="45053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2200" dirty="0"/>
              <a:t>Sentiment Analysis can also be performed for Movie Reviews.</a:t>
            </a:r>
          </a:p>
          <a:p>
            <a:pPr>
              <a:lnSpc>
                <a:spcPct val="150000"/>
              </a:lnSpc>
            </a:pPr>
            <a:r>
              <a:rPr lang="en-IN" sz="2200" dirty="0"/>
              <a:t>If the user enters the list of mixed reviews of a movie, sentiment analysis can  performed on the data and the overall Review chart is displayed.</a:t>
            </a:r>
          </a:p>
          <a:p>
            <a:pPr marL="0" indent="0">
              <a:buNone/>
            </a:pPr>
            <a:r>
              <a:rPr lang="en-IN" sz="2400" b="1" dirty="0"/>
              <a:t>PACKAGES/LIBRARIES USED:</a:t>
            </a:r>
            <a:r>
              <a:rPr lang="en-IN" dirty="0"/>
              <a:t>    </a:t>
            </a:r>
          </a:p>
          <a:p>
            <a:pPr marL="571500" indent="-571500">
              <a:buFont typeface="+mj-lt"/>
              <a:buAutoNum type="romanUcPeriod"/>
            </a:pPr>
            <a:r>
              <a:rPr lang="en-IN" sz="2000" dirty="0"/>
              <a:t>TEXTBLOB</a:t>
            </a:r>
          </a:p>
          <a:p>
            <a:pPr marL="571500" indent="-571500">
              <a:buFont typeface="+mj-lt"/>
              <a:buAutoNum type="romanUcPeriod"/>
            </a:pPr>
            <a:r>
              <a:rPr lang="en-IN" sz="2000" dirty="0"/>
              <a:t>MATPLOTLIB </a:t>
            </a:r>
            <a:r>
              <a:rPr lang="en-IN" dirty="0"/>
              <a:t>        </a:t>
            </a:r>
          </a:p>
        </p:txBody>
      </p:sp>
      <p:pic>
        <p:nvPicPr>
          <p:cNvPr id="4100" name="Picture 4" descr="Library of watching a film clip art transparent png files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8914" y="1787521"/>
            <a:ext cx="3231589" cy="2383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0726" y="4170819"/>
            <a:ext cx="2461532" cy="216625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155111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982E1A8-6FF9-40FB-9987-94D69A63E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171450"/>
            <a:ext cx="10515600" cy="333375"/>
          </a:xfrm>
        </p:spPr>
        <p:txBody>
          <a:bodyPr>
            <a:normAutofit fontScale="90000"/>
          </a:bodyPr>
          <a:lstStyle/>
          <a:p>
            <a:pPr algn="ctr"/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F04A4BA1-5BE4-4B84-8BF8-2D9F1DB74F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115" r="30095" b="9475"/>
          <a:stretch/>
        </p:blipFill>
        <p:spPr>
          <a:xfrm>
            <a:off x="104774" y="0"/>
            <a:ext cx="12087225" cy="67818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C7D46599-EFB3-4030-8FC1-7CA4F56722ED}"/>
              </a:ext>
            </a:extLst>
          </p:cNvPr>
          <p:cNvSpPr txBox="1"/>
          <p:nvPr/>
        </p:nvSpPr>
        <p:spPr>
          <a:xfrm>
            <a:off x="5657850" y="-79950"/>
            <a:ext cx="2628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279557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D7ADCC2-DEFF-4DA3-B8CB-095D9D04E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INPUT AND OUTPUT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C8F5537A-F613-468B-B312-84811C49B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9955" b="34681"/>
          <a:stretch/>
        </p:blipFill>
        <p:spPr>
          <a:xfrm>
            <a:off x="4495800" y="1152525"/>
            <a:ext cx="7124700" cy="54483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Arrow: Right 5">
            <a:extLst>
              <a:ext uri="{FF2B5EF4-FFF2-40B4-BE49-F238E27FC236}">
                <a16:creationId xmlns="" xmlns:a16="http://schemas.microsoft.com/office/drawing/2014/main" id="{3080BCBE-62F7-43A7-BED8-2B998A5C8B55}"/>
              </a:ext>
            </a:extLst>
          </p:cNvPr>
          <p:cNvSpPr/>
          <p:nvPr/>
        </p:nvSpPr>
        <p:spPr>
          <a:xfrm>
            <a:off x="1466848" y="1467193"/>
            <a:ext cx="1247775" cy="106868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INPUT</a:t>
            </a:r>
          </a:p>
        </p:txBody>
      </p:sp>
      <p:sp>
        <p:nvSpPr>
          <p:cNvPr id="9" name="Arrow: Left 8">
            <a:extLst>
              <a:ext uri="{FF2B5EF4-FFF2-40B4-BE49-F238E27FC236}">
                <a16:creationId xmlns="" xmlns:a16="http://schemas.microsoft.com/office/drawing/2014/main" id="{FD919D1D-9E8E-4F39-A9C7-32977F0F4D21}"/>
              </a:ext>
            </a:extLst>
          </p:cNvPr>
          <p:cNvSpPr/>
          <p:nvPr/>
        </p:nvSpPr>
        <p:spPr>
          <a:xfrm>
            <a:off x="1466847" y="3429000"/>
            <a:ext cx="1247775" cy="1068682"/>
          </a:xfrm>
          <a:prstGeom prst="lef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OUTPUT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BF8DEDB8-32B2-4D69-8C0E-3D4D198735A7}"/>
              </a:ext>
            </a:extLst>
          </p:cNvPr>
          <p:cNvSpPr txBox="1"/>
          <p:nvPr/>
        </p:nvSpPr>
        <p:spPr>
          <a:xfrm>
            <a:off x="2714623" y="2535875"/>
            <a:ext cx="1514475" cy="6463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MOVIE NAME and REVIEWS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B05C1D8F-6F59-4C16-9120-48403B62B9B3}"/>
              </a:ext>
            </a:extLst>
          </p:cNvPr>
          <p:cNvSpPr txBox="1"/>
          <p:nvPr/>
        </p:nvSpPr>
        <p:spPr>
          <a:xfrm>
            <a:off x="452432" y="4914505"/>
            <a:ext cx="1638302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REVIEW CHART</a:t>
            </a:r>
          </a:p>
        </p:txBody>
      </p:sp>
    </p:spTree>
    <p:extLst>
      <p:ext uri="{BB962C8B-B14F-4D97-AF65-F5344CB8AC3E}">
        <p14:creationId xmlns:p14="http://schemas.microsoft.com/office/powerpoint/2010/main" val="5206125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C5A9FD-B046-4F70-A2AA-3BD8611B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58850"/>
          </a:xfrm>
        </p:spPr>
        <p:txBody>
          <a:bodyPr/>
          <a:lstStyle/>
          <a:p>
            <a:pPr algn="ctr"/>
            <a:r>
              <a:rPr lang="en-IN" b="1" dirty="0"/>
              <a:t>SENTIMENT  ANALYSIS  CHART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B2F296EF-757E-4F11-B611-8CA750E4C3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81525" y="1524000"/>
            <a:ext cx="6553200" cy="496887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2052" name="Picture 4" descr="Movie Reviews Minecraft Blog">
            <a:extLst>
              <a:ext uri="{FF2B5EF4-FFF2-40B4-BE49-F238E27FC236}">
                <a16:creationId xmlns="" xmlns:a16="http://schemas.microsoft.com/office/drawing/2014/main" id="{8C08FA1A-2A52-45EF-AAA8-43CD43285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525" y="1394648"/>
            <a:ext cx="2643186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Emotional' Home Listing of the Week – Orange County Register">
            <a:extLst>
              <a:ext uri="{FF2B5EF4-FFF2-40B4-BE49-F238E27FC236}">
                <a16:creationId xmlns="" xmlns:a16="http://schemas.microsoft.com/office/drawing/2014/main" id="{D64E0DB2-EFC0-49F9-AE9C-341C7740D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1152525" y="5614223"/>
            <a:ext cx="2643186" cy="8119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630386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REFERENCES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690914" y="2032000"/>
            <a:ext cx="8810171" cy="3892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hlinkClick r:id="rId2"/>
              </a:rPr>
              <a:t>https://textblob.readthedocs.io/en/dev/</a:t>
            </a:r>
            <a:endParaRPr lang="en-IN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hlinkClick r:id="rId3"/>
              </a:rPr>
              <a:t>https://www.analyticsvidhya.com/blog/2018/02/natural-language-processing-for-beginners-using-textblob/</a:t>
            </a:r>
            <a:endParaRPr lang="en-IN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hlinkClick r:id="rId4"/>
              </a:rPr>
              <a:t>https://www.digitalocean.com/community/tutorials/how-to-perform-sentiment-analysis-in-python-3-using-the-natural-language-toolkit-nltk</a:t>
            </a:r>
            <a:endParaRPr lang="en-IN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hlinkClick r:id="rId5"/>
              </a:rPr>
              <a:t>https://matplotlib.org/</a:t>
            </a:r>
            <a:endParaRPr lang="en-IN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hlinkClick r:id="rId6"/>
              </a:rPr>
              <a:t>https://matplotlib.org/users/pyplot_tutorial.html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7573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24834" y="0"/>
            <a:ext cx="4361329" cy="1006476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/>
              <a:t>DEMO</a:t>
            </a:r>
            <a:endParaRPr lang="en-US" sz="4000" b="1" dirty="0"/>
          </a:p>
        </p:txBody>
      </p:sp>
      <p:pic>
        <p:nvPicPr>
          <p:cNvPr id="6" name="944F81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116106"/>
            <a:ext cx="11349318" cy="537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5157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8FF1F7E-6F03-48A4-B4C4-FCD802755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OTHER  APPLICATIONS  OF  SENTIMENT ANALYSIS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6CFB9308-7222-48E8-BB2C-CE10F444A143}"/>
              </a:ext>
            </a:extLst>
          </p:cNvPr>
          <p:cNvSpPr/>
          <p:nvPr/>
        </p:nvSpPr>
        <p:spPr>
          <a:xfrm>
            <a:off x="763976" y="2055749"/>
            <a:ext cx="1094142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The Analysis can also be performed for various other situations like,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en-IN" sz="2000" dirty="0"/>
              <a:t>Online shopping-product reviews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en-IN" sz="2000" dirty="0"/>
              <a:t>Restaurant </a:t>
            </a:r>
            <a:r>
              <a:rPr lang="en-IN" sz="2000" dirty="0" smtClean="0"/>
              <a:t>ratings etc.</a:t>
            </a:r>
            <a:endParaRPr lang="en-IN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Sentiment Analysis can also be performed for a given voice using speech recognition in python.</a:t>
            </a:r>
          </a:p>
        </p:txBody>
      </p:sp>
      <p:pic>
        <p:nvPicPr>
          <p:cNvPr id="3074" name="Picture 2" descr="Sentiment Analysis: a practical benchmark - Towards Data Science">
            <a:extLst>
              <a:ext uri="{FF2B5EF4-FFF2-40B4-BE49-F238E27FC236}">
                <a16:creationId xmlns="" xmlns:a16="http://schemas.microsoft.com/office/drawing/2014/main" id="{BAC92177-75A5-4E83-8C33-02CBB9AA1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364" y="4569089"/>
            <a:ext cx="3435988" cy="209552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ow to Track Customer Sentiment and Become a Master of Emotion">
            <a:extLst>
              <a:ext uri="{FF2B5EF4-FFF2-40B4-BE49-F238E27FC236}">
                <a16:creationId xmlns="" xmlns:a16="http://schemas.microsoft.com/office/drawing/2014/main" id="{3079E645-F7A2-4973-B391-69EF02915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5517" y="4359802"/>
            <a:ext cx="3267694" cy="230480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5849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75212" y="215153"/>
            <a:ext cx="57956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PROBLEM STATEMENT</a:t>
            </a:r>
            <a:endParaRPr lang="en-US" sz="4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196788" y="1169894"/>
            <a:ext cx="102197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 build a</a:t>
            </a:r>
            <a:r>
              <a:rPr lang="en-US" sz="2400" b="1" dirty="0" smtClean="0"/>
              <a:t> Sentiment Analyzer </a:t>
            </a:r>
            <a:r>
              <a:rPr lang="en-US" sz="2400" dirty="0" smtClean="0"/>
              <a:t>by </a:t>
            </a:r>
            <a:r>
              <a:rPr lang="en-US" sz="2400" b="1" dirty="0" smtClean="0"/>
              <a:t>Sentiment analysis </a:t>
            </a:r>
            <a:r>
              <a:rPr lang="en-US" sz="2400" dirty="0" smtClean="0"/>
              <a:t>which is </a:t>
            </a:r>
            <a:r>
              <a:rPr lang="en-US" sz="2400" dirty="0"/>
              <a:t>a process of </a:t>
            </a:r>
            <a:r>
              <a:rPr lang="en-US" sz="2400" b="1" dirty="0" smtClean="0"/>
              <a:t>computationally </a:t>
            </a:r>
            <a:r>
              <a:rPr lang="en-US" sz="2400" b="1" dirty="0"/>
              <a:t>identifying </a:t>
            </a:r>
            <a:r>
              <a:rPr lang="en-US" sz="2400" dirty="0"/>
              <a:t>and </a:t>
            </a:r>
            <a:r>
              <a:rPr lang="en-US" sz="2400" b="1" dirty="0"/>
              <a:t>categorizing</a:t>
            </a:r>
            <a:r>
              <a:rPr lang="en-US" sz="2400" dirty="0"/>
              <a:t> opinions from a piece of text and check whether the writer's attitude towards a particular topic </a:t>
            </a:r>
            <a:r>
              <a:rPr lang="en-US" sz="2400" dirty="0" smtClean="0"/>
              <a:t>is </a:t>
            </a:r>
            <a:r>
              <a:rPr lang="en-US" sz="2400" b="1" dirty="0" smtClean="0"/>
              <a:t>positive</a:t>
            </a:r>
            <a:r>
              <a:rPr lang="en-US" sz="2400" b="1" dirty="0"/>
              <a:t>, negative or neutral</a:t>
            </a:r>
            <a:r>
              <a:rPr lang="en-US" sz="2400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788" y="3177707"/>
            <a:ext cx="5286375" cy="21431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014" y="2894754"/>
            <a:ext cx="3736940" cy="231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769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6682" y="336176"/>
            <a:ext cx="76379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TWITTER SENTIMENT ANALYSIS</a:t>
            </a:r>
            <a:endParaRPr lang="en-US" sz="4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73749" y="1941733"/>
            <a:ext cx="985669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We have used twitter to analyze sentiment because thousands of people keep posting their reactions and opinions on millions of topics. It acts as a huge database of opinions that keeps updating every second .</a:t>
            </a:r>
          </a:p>
          <a:p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Using sentiment analysis, unstructured data could be automatically transformed into structured data of public </a:t>
            </a:r>
            <a:r>
              <a:rPr lang="en-US" sz="2800" dirty="0" smtClean="0"/>
              <a:t>opinions.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975534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6493" y="2318382"/>
            <a:ext cx="3209704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TEXTBLOB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TWEEPY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MATPLOTLIB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TIME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JSON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RE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SYS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5863" y="916479"/>
            <a:ext cx="5374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PACKAGES / LIBRARIES USED:</a:t>
            </a:r>
            <a:endParaRPr lang="en-US" sz="2800" b="1" dirty="0"/>
          </a:p>
        </p:txBody>
      </p:sp>
      <p:pic>
        <p:nvPicPr>
          <p:cNvPr id="4" name="Picture 4" descr="Twitter introduces 280 characters to all users | The Independen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0754" y="578202"/>
            <a:ext cx="4152489" cy="2921327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5479" y="2289132"/>
            <a:ext cx="2165275" cy="1985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883" y="3591322"/>
            <a:ext cx="1740755" cy="17407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825" y="3591322"/>
            <a:ext cx="2271211" cy="10831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3243" y="2419983"/>
            <a:ext cx="1873834" cy="74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19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83283855"/>
              </p:ext>
            </p:extLst>
          </p:nvPr>
        </p:nvGraphicFramePr>
        <p:xfrm>
          <a:off x="586692" y="196708"/>
          <a:ext cx="10734451" cy="4505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781142" y="4702183"/>
            <a:ext cx="3209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Sentiment score* in terms of polarity </a:t>
            </a:r>
            <a:endParaRPr lang="en-US" dirty="0"/>
          </a:p>
        </p:txBody>
      </p:sp>
      <p:pic>
        <p:nvPicPr>
          <p:cNvPr id="2050" name="Picture 2" descr="https://miro.medium.com/max/337/1*xQACCy-ZTD89fRIVNyEhaQ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1" b="44380"/>
          <a:stretch/>
        </p:blipFill>
        <p:spPr bwMode="auto">
          <a:xfrm>
            <a:off x="8781142" y="5348514"/>
            <a:ext cx="3209925" cy="1509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24818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42" t="5693" r="61526" b="25914"/>
          <a:stretch/>
        </p:blipFill>
        <p:spPr>
          <a:xfrm>
            <a:off x="290285" y="406400"/>
            <a:ext cx="8200572" cy="631371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41258" y="174171"/>
            <a:ext cx="15094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CODE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4535310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39" t="5692" r="38129" b="8128"/>
          <a:stretch/>
        </p:blipFill>
        <p:spPr>
          <a:xfrm>
            <a:off x="203201" y="166914"/>
            <a:ext cx="11553371" cy="669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7189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41" t="44115" r="25000" b="8019"/>
          <a:stretch/>
        </p:blipFill>
        <p:spPr>
          <a:xfrm>
            <a:off x="524434" y="685800"/>
            <a:ext cx="10932460" cy="558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6277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57371" y="29885"/>
            <a:ext cx="1480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OUPUT</a:t>
            </a:r>
            <a:endParaRPr lang="en-US" sz="2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35" y="654705"/>
            <a:ext cx="11577917" cy="606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8382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371</TotalTime>
  <Words>307</Words>
  <Application>Microsoft Office PowerPoint</Application>
  <PresentationFormat>Widescreen</PresentationFormat>
  <Paragraphs>65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  <vt:lpstr>MOVIE REVIEW ANALYSIS</vt:lpstr>
      <vt:lpstr>PowerPoint Presentation</vt:lpstr>
      <vt:lpstr>INPUT AND OUTPUT </vt:lpstr>
      <vt:lpstr>SENTIMENT  ANALYSIS  CHART</vt:lpstr>
      <vt:lpstr>REFERENCES</vt:lpstr>
      <vt:lpstr>DEMO</vt:lpstr>
      <vt:lpstr>OTHER  APPLICATIONS  OF  SENTIMENT ANALYSIS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39</cp:revision>
  <dcterms:created xsi:type="dcterms:W3CDTF">2020-04-27T06:32:59Z</dcterms:created>
  <dcterms:modified xsi:type="dcterms:W3CDTF">2020-04-27T15:31:24Z</dcterms:modified>
</cp:coreProperties>
</file>

<file path=docProps/thumbnail.jpeg>
</file>